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7" r:id="rId5"/>
    <p:sldId id="259" r:id="rId6"/>
    <p:sldId id="258" r:id="rId7"/>
    <p:sldId id="260" r:id="rId8"/>
    <p:sldId id="266" r:id="rId9"/>
    <p:sldId id="265" r:id="rId10"/>
    <p:sldId id="280" r:id="rId11"/>
    <p:sldId id="276" r:id="rId12"/>
    <p:sldId id="277" r:id="rId13"/>
    <p:sldId id="278" r:id="rId14"/>
    <p:sldId id="279" r:id="rId15"/>
    <p:sldId id="273" r:id="rId16"/>
    <p:sldId id="274" r:id="rId17"/>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669CF-35E5-42C7-8EFF-F018539865AC}" v="151" dt="2023-11-02T09:50:12.747"/>
    <p1510:client id="{DE1CA9F6-ED99-4F46-89D1-1082980482D8}" v="9" dt="2023-11-02T09:43:57.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81" d="100"/>
          <a:sy n="81" d="100"/>
        </p:scale>
        <p:origin x="84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9EC65-FD74-4DEF-9D59-4CCA0542AB8E}" type="datetimeFigureOut">
              <a:rPr lang="nl-NL" smtClean="0"/>
              <a:t>2-11-2023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3C0F6-693A-4EAB-AFF8-D5B59F22CF63}" type="slidenum">
              <a:rPr lang="nl-NL" smtClean="0"/>
              <a:t>‹nr.›</a:t>
            </a:fld>
            <a:endParaRPr lang="nl-NL"/>
          </a:p>
        </p:txBody>
      </p:sp>
    </p:spTree>
    <p:extLst>
      <p:ext uri="{BB962C8B-B14F-4D97-AF65-F5344CB8AC3E}">
        <p14:creationId xmlns:p14="http://schemas.microsoft.com/office/powerpoint/2010/main" val="942407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Het Groene Lyceum is een leerroute waarin je zowel theorie als praktijk hebt. Je denkt en je doet dus! Een keuze voor het Groene Lyceum betekent een keuze voor onderwijs binnen een veilige en kleinschalige omgeving. Na 5 of 6 jaar sluit je de doorlopende leerroute af met een MBO diploma niveau 4. Hiermee heb je een startbewijs voor het hbo of voor een passende baan op de arbeidsmarkt. </a:t>
            </a:r>
          </a:p>
          <a:p>
            <a:endParaRPr lang="nl-NL" baseline="0" dirty="0"/>
          </a:p>
          <a:p>
            <a:r>
              <a:rPr lang="nl-NL" baseline="0" dirty="0"/>
              <a:t>Het Groene Lyceum: een andere leerroute naar het hbo. </a:t>
            </a:r>
            <a:endParaRPr lang="nl-NL" dirty="0"/>
          </a:p>
          <a:p>
            <a:endParaRPr lang="nl-NL" dirty="0"/>
          </a:p>
        </p:txBody>
      </p:sp>
      <p:sp>
        <p:nvSpPr>
          <p:cNvPr id="4" name="Tijdelijke aanduiding voor dianummer 3"/>
          <p:cNvSpPr>
            <a:spLocks noGrp="1"/>
          </p:cNvSpPr>
          <p:nvPr>
            <p:ph type="sldNum" sz="quarter" idx="10"/>
          </p:nvPr>
        </p:nvSpPr>
        <p:spPr/>
        <p:txBody>
          <a:bodyPr/>
          <a:lstStyle/>
          <a:p>
            <a:fld id="{1C43C0F6-693A-4EAB-AFF8-D5B59F22CF63}" type="slidenum">
              <a:rPr lang="nl-NL" smtClean="0"/>
              <a:t>2</a:t>
            </a:fld>
            <a:endParaRPr lang="nl-NL"/>
          </a:p>
        </p:txBody>
      </p:sp>
    </p:spTree>
    <p:extLst>
      <p:ext uri="{BB962C8B-B14F-4D97-AF65-F5344CB8AC3E}">
        <p14:creationId xmlns:p14="http://schemas.microsoft.com/office/powerpoint/2010/main" val="205586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hGL</a:t>
            </a:r>
            <a:r>
              <a:rPr lang="nl-NL" baseline="0" dirty="0"/>
              <a:t> is voor leerlingen met een </a:t>
            </a:r>
            <a:r>
              <a:rPr lang="nl-NL" b="1" baseline="0" dirty="0"/>
              <a:t>tl/havo</a:t>
            </a:r>
            <a:r>
              <a:rPr lang="nl-NL" baseline="0" dirty="0"/>
              <a:t>, </a:t>
            </a:r>
            <a:r>
              <a:rPr lang="nl-NL" b="1" u="sng" baseline="0" dirty="0"/>
              <a:t>havo of havo/vwo advies </a:t>
            </a:r>
            <a:r>
              <a:rPr lang="nl-NL" baseline="0" dirty="0"/>
              <a:t>van de basisschool. We kijken naar de resultaten in het leerlingvolgsysteem. We verwachten van leerlingen voor </a:t>
            </a:r>
            <a:r>
              <a:rPr lang="nl-NL" baseline="0" dirty="0" err="1"/>
              <a:t>hGL</a:t>
            </a:r>
            <a:r>
              <a:rPr lang="nl-NL" baseline="0" dirty="0"/>
              <a:t> dat ze minimaal niveau b voor begrijpend lezen en rekenen en wiskunde hebben. Maar er is meer: Over welke eigenschappen moet je nog meer beschikken om naar het Groene Lyceum te gaan? </a:t>
            </a:r>
            <a:endParaRPr lang="nl-NL" dirty="0"/>
          </a:p>
          <a:p>
            <a:endParaRPr lang="nl-NL" dirty="0"/>
          </a:p>
        </p:txBody>
      </p:sp>
      <p:sp>
        <p:nvSpPr>
          <p:cNvPr id="4" name="Tijdelijke aanduiding voor dianummer 3"/>
          <p:cNvSpPr>
            <a:spLocks noGrp="1"/>
          </p:cNvSpPr>
          <p:nvPr>
            <p:ph type="sldNum" sz="quarter" idx="10"/>
          </p:nvPr>
        </p:nvSpPr>
        <p:spPr/>
        <p:txBody>
          <a:bodyPr/>
          <a:lstStyle/>
          <a:p>
            <a:fld id="{1C43C0F6-693A-4EAB-AFF8-D5B59F22CF63}" type="slidenum">
              <a:rPr lang="nl-NL" smtClean="0"/>
              <a:t>3</a:t>
            </a:fld>
            <a:endParaRPr lang="nl-NL"/>
          </a:p>
        </p:txBody>
      </p:sp>
    </p:spTree>
    <p:extLst>
      <p:ext uri="{BB962C8B-B14F-4D97-AF65-F5344CB8AC3E}">
        <p14:creationId xmlns:p14="http://schemas.microsoft.com/office/powerpoint/2010/main" val="40856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a:t>
            </a:r>
            <a:r>
              <a:rPr lang="nl-NL" baseline="0" dirty="0"/>
              <a:t> een goede uitleg te geven over het Groene Lyceum hebben we een schema gemaakt. </a:t>
            </a:r>
          </a:p>
          <a:p>
            <a:r>
              <a:rPr lang="nl-NL" dirty="0"/>
              <a:t>Jullie</a:t>
            </a:r>
            <a:r>
              <a:rPr lang="nl-NL" baseline="0" dirty="0"/>
              <a:t> zijn bijna klaar met de basisschool. </a:t>
            </a:r>
            <a:endParaRPr lang="nl-NL" dirty="0"/>
          </a:p>
          <a:p>
            <a:endParaRPr lang="nl-NL" dirty="0"/>
          </a:p>
        </p:txBody>
      </p:sp>
      <p:sp>
        <p:nvSpPr>
          <p:cNvPr id="4" name="Tijdelijke aanduiding voor dianummer 3"/>
          <p:cNvSpPr>
            <a:spLocks noGrp="1"/>
          </p:cNvSpPr>
          <p:nvPr>
            <p:ph type="sldNum" sz="quarter" idx="10"/>
          </p:nvPr>
        </p:nvSpPr>
        <p:spPr/>
        <p:txBody>
          <a:bodyPr/>
          <a:lstStyle/>
          <a:p>
            <a:fld id="{1C43C0F6-693A-4EAB-AFF8-D5B59F22CF63}" type="slidenum">
              <a:rPr lang="nl-NL" smtClean="0"/>
              <a:t>4</a:t>
            </a:fld>
            <a:endParaRPr lang="nl-NL"/>
          </a:p>
        </p:txBody>
      </p:sp>
    </p:spTree>
    <p:extLst>
      <p:ext uri="{BB962C8B-B14F-4D97-AF65-F5344CB8AC3E}">
        <p14:creationId xmlns:p14="http://schemas.microsoft.com/office/powerpoint/2010/main" val="144178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Na het vierde</a:t>
            </a:r>
            <a:r>
              <a:rPr lang="nl-NL" baseline="0" dirty="0"/>
              <a:t> leerjaar volg je het onderwijs op de mbo vestiging van Terra in </a:t>
            </a:r>
            <a:r>
              <a:rPr lang="nl-NL" b="1" baseline="0" dirty="0"/>
              <a:t>Groningen, Meppel of Emmen</a:t>
            </a:r>
            <a:r>
              <a:rPr lang="nl-NL" baseline="0" dirty="0"/>
              <a:t>. Hier haal je na </a:t>
            </a:r>
            <a:r>
              <a:rPr lang="nl-NL" b="1" baseline="0" dirty="0"/>
              <a:t>6 jaar </a:t>
            </a:r>
            <a:r>
              <a:rPr lang="nl-NL" baseline="0" dirty="0"/>
              <a:t>je mbo4 diploma (</a:t>
            </a:r>
            <a:r>
              <a:rPr lang="nl-NL" i="1" baseline="0" dirty="0"/>
              <a:t>manager </a:t>
            </a:r>
            <a:r>
              <a:rPr lang="nl-NL" i="1" baseline="0" dirty="0" err="1"/>
              <a:t>retail</a:t>
            </a:r>
            <a:r>
              <a:rPr lang="nl-NL" baseline="0" dirty="0"/>
              <a:t>). Je bent dan optimaal voorbereid op jouw vervolgopleiding op het hbo of richting de arbeidsmarkt. Je kunt versnellen en het in 5 of in 5,5 jaar doen. Hiervoor moet een leerling bovengemiddeld goed scoren want er wordt veel beroep gedaan op zelfstandig kunnen werken.</a:t>
            </a:r>
            <a:endParaRPr lang="nl-NL" dirty="0"/>
          </a:p>
        </p:txBody>
      </p:sp>
      <p:sp>
        <p:nvSpPr>
          <p:cNvPr id="4" name="Tijdelijke aanduiding voor dianummer 3"/>
          <p:cNvSpPr>
            <a:spLocks noGrp="1"/>
          </p:cNvSpPr>
          <p:nvPr>
            <p:ph type="sldNum" sz="quarter" idx="10"/>
          </p:nvPr>
        </p:nvSpPr>
        <p:spPr/>
        <p:txBody>
          <a:bodyPr/>
          <a:lstStyle/>
          <a:p>
            <a:fld id="{1C43C0F6-693A-4EAB-AFF8-D5B59F22CF63}" type="slidenum">
              <a:rPr lang="nl-NL" smtClean="0"/>
              <a:t>5</a:t>
            </a:fld>
            <a:endParaRPr lang="nl-NL"/>
          </a:p>
        </p:txBody>
      </p:sp>
    </p:spTree>
    <p:extLst>
      <p:ext uri="{BB962C8B-B14F-4D97-AF65-F5344CB8AC3E}">
        <p14:creationId xmlns:p14="http://schemas.microsoft.com/office/powerpoint/2010/main" val="292676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a:t>
            </a:r>
            <a:r>
              <a:rPr lang="nl-NL" baseline="0" dirty="0"/>
              <a:t> vakken met een kleur zijn examenvakken. De blauwe vakken wordt in jaar 3 examen in gedaan, de groene vakken in jaar 4. In jaar 3 lopen leerlingen </a:t>
            </a:r>
            <a:r>
              <a:rPr lang="nl-NL" baseline="0" dirty="0" err="1"/>
              <a:t>oriénterende</a:t>
            </a:r>
            <a:r>
              <a:rPr lang="nl-NL" baseline="0" dirty="0"/>
              <a:t> stages in verschillende sectoren, in jaar 4 mag de leerling stage lopen op een plek die hij zelf kiest. Vanaf het 5</a:t>
            </a:r>
            <a:r>
              <a:rPr lang="nl-NL" baseline="30000" dirty="0"/>
              <a:t>e</a:t>
            </a:r>
            <a:r>
              <a:rPr lang="nl-NL" baseline="0" dirty="0"/>
              <a:t> jaar lopen leerlingen een beroepspraktijk stage, dit doen zij in de </a:t>
            </a:r>
            <a:r>
              <a:rPr lang="nl-NL" baseline="0" dirty="0" err="1"/>
              <a:t>retail</a:t>
            </a:r>
            <a:r>
              <a:rPr lang="nl-NL" baseline="0" dirty="0"/>
              <a:t>, passend bij de opleiding Manager Retail. </a:t>
            </a:r>
            <a:endParaRPr lang="nl-NL" dirty="0"/>
          </a:p>
        </p:txBody>
      </p:sp>
      <p:sp>
        <p:nvSpPr>
          <p:cNvPr id="4" name="Tijdelijke aanduiding voor dianummer 3"/>
          <p:cNvSpPr>
            <a:spLocks noGrp="1"/>
          </p:cNvSpPr>
          <p:nvPr>
            <p:ph type="sldNum" sz="quarter" idx="10"/>
          </p:nvPr>
        </p:nvSpPr>
        <p:spPr/>
        <p:txBody>
          <a:bodyPr/>
          <a:lstStyle/>
          <a:p>
            <a:fld id="{1C43C0F6-693A-4EAB-AFF8-D5B59F22CF63}" type="slidenum">
              <a:rPr lang="nl-NL" smtClean="0"/>
              <a:t>6</a:t>
            </a:fld>
            <a:endParaRPr lang="nl-NL"/>
          </a:p>
        </p:txBody>
      </p:sp>
    </p:spTree>
    <p:extLst>
      <p:ext uri="{BB962C8B-B14F-4D97-AF65-F5344CB8AC3E}">
        <p14:creationId xmlns:p14="http://schemas.microsoft.com/office/powerpoint/2010/main" val="2998555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C43C0F6-693A-4EAB-AFF8-D5B59F22CF63}" type="slidenum">
              <a:rPr lang="nl-NL" smtClean="0"/>
              <a:t>13</a:t>
            </a:fld>
            <a:endParaRPr lang="nl-NL"/>
          </a:p>
        </p:txBody>
      </p:sp>
    </p:spTree>
    <p:extLst>
      <p:ext uri="{BB962C8B-B14F-4D97-AF65-F5344CB8AC3E}">
        <p14:creationId xmlns:p14="http://schemas.microsoft.com/office/powerpoint/2010/main" val="3116764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rcRect/>
          <a:stretch/>
        </p:blipFill>
        <p:spPr>
          <a:xfrm>
            <a:off x="0" y="-259200"/>
            <a:ext cx="9144000" cy="6858000"/>
          </a:xfrm>
          <a:prstGeom prst="rect">
            <a:avLst/>
          </a:prstGeom>
        </p:spPr>
      </p:pic>
      <p:sp>
        <p:nvSpPr>
          <p:cNvPr id="2" name="Titel 1"/>
          <p:cNvSpPr>
            <a:spLocks noGrp="1"/>
          </p:cNvSpPr>
          <p:nvPr>
            <p:ph type="ctrTitle"/>
          </p:nvPr>
        </p:nvSpPr>
        <p:spPr>
          <a:xfrm>
            <a:off x="1404000" y="1699200"/>
            <a:ext cx="6120000" cy="1292400"/>
          </a:xfrm>
        </p:spPr>
        <p:txBody>
          <a:bodyPr lIns="0" tIns="0" rIns="0" bIns="0" anchor="t" anchorCtr="0">
            <a:normAutofit/>
          </a:bodyPr>
          <a:lstStyle>
            <a:lvl1pPr algn="l">
              <a:defRPr sz="2800" baseline="0">
                <a:solidFill>
                  <a:schemeClr val="bg1"/>
                </a:solidFill>
                <a:latin typeface="Arial"/>
              </a:defRPr>
            </a:lvl1pPr>
          </a:lstStyle>
          <a:p>
            <a:r>
              <a:rPr lang="nl-NL"/>
              <a:t>Klik om de stijl te bewerken</a:t>
            </a:r>
            <a:endParaRPr lang="nl-NL" dirty="0"/>
          </a:p>
        </p:txBody>
      </p:sp>
      <p:sp>
        <p:nvSpPr>
          <p:cNvPr id="5" name="Tijdelijke aanduiding voor voettekst 4"/>
          <p:cNvSpPr>
            <a:spLocks noGrp="1"/>
          </p:cNvSpPr>
          <p:nvPr>
            <p:ph type="ftr" sz="quarter" idx="11"/>
          </p:nvPr>
        </p:nvSpPr>
        <p:spPr>
          <a:xfrm>
            <a:off x="1537200" y="6598800"/>
            <a:ext cx="5461200" cy="201600"/>
          </a:xfrm>
        </p:spPr>
        <p:txBody>
          <a:bodyPr lIns="0" tIns="0" rIns="0" bIns="0" anchor="t" anchorCtr="0"/>
          <a:lstStyle>
            <a:lvl1pPr algn="l" eaLnBrk="1" hangingPunct="1">
              <a:defRPr sz="1300" baseline="0">
                <a:solidFill>
                  <a:schemeClr val="tx1"/>
                </a:solidFill>
              </a:defRPr>
            </a:lvl1pPr>
          </a:lstStyle>
          <a:p>
            <a:r>
              <a:rPr lang="nl-NL" dirty="0">
                <a:solidFill>
                  <a:srgbClr val="3C3C3C"/>
                </a:solidFill>
                <a:latin typeface="Arial" charset="0"/>
                <a:ea typeface="MS PGothic" charset="0"/>
                <a:cs typeface="MS PGothic" charset="0"/>
              </a:rPr>
              <a:t>Datum: 12-12-2015		Auteur: Voornaam Achternaam</a:t>
            </a:r>
          </a:p>
        </p:txBody>
      </p:sp>
    </p:spTree>
    <p:extLst>
      <p:ext uri="{BB962C8B-B14F-4D97-AF65-F5344CB8AC3E}">
        <p14:creationId xmlns:p14="http://schemas.microsoft.com/office/powerpoint/2010/main" val="170457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DAF2CB3-F377-5D49-9AB5-1803E7294797}" type="datetimeFigureOut">
              <a:rPr lang="nl-NL" smtClean="0"/>
              <a:t>2-11-2023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9A8457A-A50E-5346-BE35-2032CDCD256C}" type="slidenum">
              <a:rPr lang="nl-NL" smtClean="0"/>
              <a:t>‹nr.›</a:t>
            </a:fld>
            <a:endParaRPr lang="nl-NL"/>
          </a:p>
        </p:txBody>
      </p:sp>
    </p:spTree>
    <p:extLst>
      <p:ext uri="{BB962C8B-B14F-4D97-AF65-F5344CB8AC3E}">
        <p14:creationId xmlns:p14="http://schemas.microsoft.com/office/powerpoint/2010/main" val="3934064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DAF2CB3-F377-5D49-9AB5-1803E7294797}" type="datetimeFigureOut">
              <a:rPr lang="nl-NL" smtClean="0"/>
              <a:t>2-11-2023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9A8457A-A50E-5346-BE35-2032CDCD256C}" type="slidenum">
              <a:rPr lang="nl-NL" smtClean="0"/>
              <a:t>‹nr.›</a:t>
            </a:fld>
            <a:endParaRPr lang="nl-NL"/>
          </a:p>
        </p:txBody>
      </p:sp>
    </p:spTree>
    <p:extLst>
      <p:ext uri="{BB962C8B-B14F-4D97-AF65-F5344CB8AC3E}">
        <p14:creationId xmlns:p14="http://schemas.microsoft.com/office/powerpoint/2010/main" val="275597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DAF2CB3-F377-5D49-9AB5-1803E7294797}" type="datetimeFigureOut">
              <a:rPr lang="nl-NL" smtClean="0"/>
              <a:t>2-11-2023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9A8457A-A50E-5346-BE35-2032CDCD256C}" type="slidenum">
              <a:rPr lang="nl-NL" smtClean="0"/>
              <a:t>‹nr.›</a:t>
            </a:fld>
            <a:endParaRPr lang="nl-NL"/>
          </a:p>
        </p:txBody>
      </p:sp>
    </p:spTree>
    <p:extLst>
      <p:ext uri="{BB962C8B-B14F-4D97-AF65-F5344CB8AC3E}">
        <p14:creationId xmlns:p14="http://schemas.microsoft.com/office/powerpoint/2010/main" val="392896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volgpagina">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srcRect/>
          <a:stretch/>
        </p:blipFill>
        <p:spPr>
          <a:xfrm>
            <a:off x="0" y="0"/>
            <a:ext cx="9144000" cy="6858000"/>
          </a:xfrm>
          <a:prstGeom prst="rect">
            <a:avLst/>
          </a:prstGeom>
        </p:spPr>
      </p:pic>
      <p:sp>
        <p:nvSpPr>
          <p:cNvPr id="3" name="Tijdelijke aanduiding voor inhoud 2"/>
          <p:cNvSpPr>
            <a:spLocks noGrp="1"/>
          </p:cNvSpPr>
          <p:nvPr>
            <p:ph idx="1"/>
          </p:nvPr>
        </p:nvSpPr>
        <p:spPr>
          <a:xfrm>
            <a:off x="1476000" y="1699200"/>
            <a:ext cx="7200000" cy="4525963"/>
          </a:xfrm>
        </p:spPr>
        <p:txBody>
          <a:bodyPr lIns="0" tIns="0" rIns="0" bIns="0">
            <a:normAutofit/>
          </a:bodyPr>
          <a:lstStyle>
            <a:lvl1pPr marL="0" indent="0">
              <a:spcBef>
                <a:spcPts val="0"/>
              </a:spcBef>
              <a:buFontTx/>
              <a:buNone/>
              <a:defRPr sz="1800" baseline="0">
                <a:latin typeface="Arial"/>
              </a:defRPr>
            </a:lvl1pPr>
            <a:lvl2pPr marL="0" indent="0">
              <a:spcBef>
                <a:spcPts val="0"/>
              </a:spcBef>
              <a:buFontTx/>
              <a:buNone/>
              <a:defRPr sz="1800" baseline="0">
                <a:latin typeface="Arial"/>
              </a:defRPr>
            </a:lvl2pPr>
            <a:lvl3pPr marL="0" indent="0">
              <a:spcBef>
                <a:spcPts val="0"/>
              </a:spcBef>
              <a:buFontTx/>
              <a:buNone/>
              <a:defRPr sz="1800" baseline="0">
                <a:latin typeface="Arial"/>
              </a:defRPr>
            </a:lvl3pPr>
            <a:lvl4pPr marL="0" indent="0">
              <a:spcBef>
                <a:spcPts val="0"/>
              </a:spcBef>
              <a:buFontTx/>
              <a:buNone/>
              <a:defRPr sz="1800" baseline="0">
                <a:latin typeface="Arial"/>
              </a:defRPr>
            </a:lvl4pPr>
            <a:lvl5pPr marL="0" indent="0">
              <a:spcBef>
                <a:spcPts val="0"/>
              </a:spcBef>
              <a:buFontTx/>
              <a:buNone/>
              <a:defRPr sz="1800" baseline="0">
                <a:latin typeface="Aria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95135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Vervolgpagina">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srcRect/>
          <a:stretch/>
        </p:blipFill>
        <p:spPr>
          <a:xfrm>
            <a:off x="0" y="0"/>
            <a:ext cx="9144000" cy="6858000"/>
          </a:xfrm>
          <a:prstGeom prst="rect">
            <a:avLst/>
          </a:prstGeom>
        </p:spPr>
      </p:pic>
      <p:sp>
        <p:nvSpPr>
          <p:cNvPr id="3" name="Tijdelijke aanduiding voor inhoud 2"/>
          <p:cNvSpPr>
            <a:spLocks noGrp="1"/>
          </p:cNvSpPr>
          <p:nvPr>
            <p:ph idx="1"/>
          </p:nvPr>
        </p:nvSpPr>
        <p:spPr>
          <a:xfrm>
            <a:off x="1476000" y="1699200"/>
            <a:ext cx="7200000" cy="4525963"/>
          </a:xfrm>
        </p:spPr>
        <p:txBody>
          <a:bodyPr lIns="0" tIns="0" rIns="0" bIns="0">
            <a:normAutofit/>
          </a:bodyPr>
          <a:lstStyle>
            <a:lvl1pPr marL="0" indent="0">
              <a:spcBef>
                <a:spcPts val="0"/>
              </a:spcBef>
              <a:buFontTx/>
              <a:buNone/>
              <a:defRPr sz="1800" baseline="0">
                <a:latin typeface="Arial"/>
              </a:defRPr>
            </a:lvl1pPr>
            <a:lvl2pPr marL="0" indent="0">
              <a:spcBef>
                <a:spcPts val="0"/>
              </a:spcBef>
              <a:buFontTx/>
              <a:buNone/>
              <a:defRPr sz="1800" baseline="0">
                <a:latin typeface="Arial"/>
              </a:defRPr>
            </a:lvl2pPr>
            <a:lvl3pPr marL="0" indent="0">
              <a:spcBef>
                <a:spcPts val="0"/>
              </a:spcBef>
              <a:buFontTx/>
              <a:buNone/>
              <a:defRPr sz="1800" baseline="0">
                <a:latin typeface="Arial"/>
              </a:defRPr>
            </a:lvl3pPr>
            <a:lvl4pPr marL="0" indent="0">
              <a:spcBef>
                <a:spcPts val="0"/>
              </a:spcBef>
              <a:buFontTx/>
              <a:buNone/>
              <a:defRPr sz="1800" baseline="0">
                <a:latin typeface="Arial"/>
              </a:defRPr>
            </a:lvl4pPr>
            <a:lvl5pPr marL="0" indent="0">
              <a:spcBef>
                <a:spcPts val="0"/>
              </a:spcBef>
              <a:buFontTx/>
              <a:buNone/>
              <a:defRPr sz="1800" baseline="0">
                <a:latin typeface="Aria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56832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FDAF2CB3-F377-5D49-9AB5-1803E7294797}" type="datetimeFigureOut">
              <a:rPr lang="nl-NL" smtClean="0"/>
              <a:t>2-11-2023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9A8457A-A50E-5346-BE35-2032CDCD256C}" type="slidenum">
              <a:rPr lang="nl-NL" smtClean="0"/>
              <a:t>‹nr.›</a:t>
            </a:fld>
            <a:endParaRPr lang="nl-NL"/>
          </a:p>
        </p:txBody>
      </p:sp>
    </p:spTree>
    <p:extLst>
      <p:ext uri="{BB962C8B-B14F-4D97-AF65-F5344CB8AC3E}">
        <p14:creationId xmlns:p14="http://schemas.microsoft.com/office/powerpoint/2010/main" val="2012982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DAF2CB3-F377-5D49-9AB5-1803E7294797}" type="datetimeFigureOut">
              <a:rPr lang="nl-NL" smtClean="0"/>
              <a:t>2-11-2023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9A8457A-A50E-5346-BE35-2032CDCD256C}" type="slidenum">
              <a:rPr lang="nl-NL" smtClean="0"/>
              <a:t>‹nr.›</a:t>
            </a:fld>
            <a:endParaRPr lang="nl-NL"/>
          </a:p>
        </p:txBody>
      </p:sp>
    </p:spTree>
    <p:extLst>
      <p:ext uri="{BB962C8B-B14F-4D97-AF65-F5344CB8AC3E}">
        <p14:creationId xmlns:p14="http://schemas.microsoft.com/office/powerpoint/2010/main" val="340054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FDAF2CB3-F377-5D49-9AB5-1803E7294797}" type="datetimeFigureOut">
              <a:rPr lang="nl-NL" smtClean="0"/>
              <a:t>2-11-2023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9A8457A-A50E-5346-BE35-2032CDCD256C}" type="slidenum">
              <a:rPr lang="nl-NL" smtClean="0"/>
              <a:t>‹nr.›</a:t>
            </a:fld>
            <a:endParaRPr lang="nl-NL"/>
          </a:p>
        </p:txBody>
      </p:sp>
    </p:spTree>
    <p:extLst>
      <p:ext uri="{BB962C8B-B14F-4D97-AF65-F5344CB8AC3E}">
        <p14:creationId xmlns:p14="http://schemas.microsoft.com/office/powerpoint/2010/main" val="190858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DAF2CB3-F377-5D49-9AB5-1803E7294797}" type="datetimeFigureOut">
              <a:rPr lang="nl-NL" smtClean="0"/>
              <a:t>2-11-2023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9A8457A-A50E-5346-BE35-2032CDCD256C}" type="slidenum">
              <a:rPr lang="nl-NL" smtClean="0"/>
              <a:t>‹nr.›</a:t>
            </a:fld>
            <a:endParaRPr lang="nl-NL"/>
          </a:p>
        </p:txBody>
      </p:sp>
    </p:spTree>
    <p:extLst>
      <p:ext uri="{BB962C8B-B14F-4D97-AF65-F5344CB8AC3E}">
        <p14:creationId xmlns:p14="http://schemas.microsoft.com/office/powerpoint/2010/main" val="183941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volgpagina2">
    <p:spTree>
      <p:nvGrpSpPr>
        <p:cNvPr id="1" name=""/>
        <p:cNvGrpSpPr/>
        <p:nvPr/>
      </p:nvGrpSpPr>
      <p:grpSpPr>
        <a:xfrm>
          <a:off x="0" y="0"/>
          <a:ext cx="0" cy="0"/>
          <a:chOff x="0" y="0"/>
          <a:chExt cx="0" cy="0"/>
        </a:xfrm>
      </p:grpSpPr>
      <p:sp>
        <p:nvSpPr>
          <p:cNvPr id="7" name="Tijdelijke aanduiding voor inhoud 2"/>
          <p:cNvSpPr>
            <a:spLocks noGrp="1"/>
          </p:cNvSpPr>
          <p:nvPr>
            <p:ph idx="1"/>
          </p:nvPr>
        </p:nvSpPr>
        <p:spPr>
          <a:xfrm>
            <a:off x="1476000" y="1699200"/>
            <a:ext cx="7200000" cy="4525963"/>
          </a:xfrm>
        </p:spPr>
        <p:txBody>
          <a:bodyPr lIns="0" tIns="0" rIns="0" bIns="0">
            <a:normAutofit/>
          </a:bodyPr>
          <a:lstStyle>
            <a:lvl1pPr marL="0" indent="0">
              <a:spcBef>
                <a:spcPts val="0"/>
              </a:spcBef>
              <a:buFontTx/>
              <a:buNone/>
              <a:defRPr sz="1800" baseline="0">
                <a:latin typeface="Arial"/>
              </a:defRPr>
            </a:lvl1pPr>
            <a:lvl2pPr marL="0" indent="0">
              <a:spcBef>
                <a:spcPts val="0"/>
              </a:spcBef>
              <a:buFontTx/>
              <a:buNone/>
              <a:defRPr sz="1800" baseline="0">
                <a:latin typeface="Arial"/>
              </a:defRPr>
            </a:lvl2pPr>
            <a:lvl3pPr marL="0" indent="0">
              <a:spcBef>
                <a:spcPts val="0"/>
              </a:spcBef>
              <a:buFontTx/>
              <a:buNone/>
              <a:defRPr sz="1800" baseline="0">
                <a:latin typeface="Arial"/>
              </a:defRPr>
            </a:lvl3pPr>
            <a:lvl4pPr marL="0" indent="0">
              <a:spcBef>
                <a:spcPts val="0"/>
              </a:spcBef>
              <a:buFontTx/>
              <a:buNone/>
              <a:defRPr sz="1800" baseline="0">
                <a:latin typeface="Arial"/>
              </a:defRPr>
            </a:lvl4pPr>
            <a:lvl5pPr marL="0" indent="0">
              <a:spcBef>
                <a:spcPts val="0"/>
              </a:spcBef>
              <a:buFontTx/>
              <a:buNone/>
              <a:defRPr sz="1800" baseline="0">
                <a:latin typeface="Aria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81826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DAF2CB3-F377-5D49-9AB5-1803E7294797}" type="datetimeFigureOut">
              <a:rPr lang="nl-NL" smtClean="0"/>
              <a:t>2-11-2023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9A8457A-A50E-5346-BE35-2032CDCD256C}" type="slidenum">
              <a:rPr lang="nl-NL" smtClean="0"/>
              <a:t>‹nr.›</a:t>
            </a:fld>
            <a:endParaRPr lang="nl-NL"/>
          </a:p>
        </p:txBody>
      </p:sp>
    </p:spTree>
    <p:extLst>
      <p:ext uri="{BB962C8B-B14F-4D97-AF65-F5344CB8AC3E}">
        <p14:creationId xmlns:p14="http://schemas.microsoft.com/office/powerpoint/2010/main" val="3994156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F2CB3-F377-5D49-9AB5-1803E7294797}" type="datetimeFigureOut">
              <a:rPr lang="nl-NL" smtClean="0"/>
              <a:t>2-11-2023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8457A-A50E-5346-BE35-2032CDCD256C}" type="slidenum">
              <a:rPr lang="nl-NL" smtClean="0"/>
              <a:t>‹nr.›</a:t>
            </a:fld>
            <a:endParaRPr lang="nl-NL"/>
          </a:p>
        </p:txBody>
      </p:sp>
    </p:spTree>
    <p:extLst>
      <p:ext uri="{BB962C8B-B14F-4D97-AF65-F5344CB8AC3E}">
        <p14:creationId xmlns:p14="http://schemas.microsoft.com/office/powerpoint/2010/main" val="3268832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1"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587857" y="147233"/>
            <a:ext cx="5765369" cy="1069410"/>
          </a:xfrm>
        </p:spPr>
        <p:txBody>
          <a:bodyPr>
            <a:noAutofit/>
          </a:bodyPr>
          <a:lstStyle/>
          <a:p>
            <a:r>
              <a:rPr lang="nl-NL" sz="2400" b="1" dirty="0">
                <a:solidFill>
                  <a:srgbClr val="FF0000"/>
                </a:solidFill>
              </a:rPr>
              <a:t>Het Groene Lyceum: de andere route naar het HBO! </a:t>
            </a:r>
          </a:p>
        </p:txBody>
      </p:sp>
      <p:sp>
        <p:nvSpPr>
          <p:cNvPr id="5" name="Tijdelijke aanduiding voor voettekst 4"/>
          <p:cNvSpPr>
            <a:spLocks noGrp="1"/>
          </p:cNvSpPr>
          <p:nvPr>
            <p:ph type="ftr" sz="quarter" idx="11"/>
          </p:nvPr>
        </p:nvSpPr>
        <p:spPr>
          <a:xfrm>
            <a:off x="1537200" y="6598800"/>
            <a:ext cx="5461200" cy="201600"/>
          </a:xfrm>
        </p:spPr>
        <p:txBody>
          <a:bodyPr lIns="0" tIns="0" rIns="0" bIns="0" anchor="t" anchorCtr="0"/>
          <a:lstStyle>
            <a:lvl1pPr algn="l" eaLnBrk="1" hangingPunct="1">
              <a:defRPr sz="1300" baseline="0">
                <a:solidFill>
                  <a:schemeClr val="tx1"/>
                </a:solidFill>
              </a:defRPr>
            </a:lvl1pPr>
          </a:lstStyle>
          <a:p>
            <a:r>
              <a:rPr lang="nl-NL">
                <a:solidFill>
                  <a:srgbClr val="3C3C3C"/>
                </a:solidFill>
                <a:latin typeface="Arial"/>
                <a:ea typeface="MS PGothic"/>
                <a:cs typeface="MS PGothic" charset="0"/>
              </a:rPr>
              <a:t>Datum: 02 november 2023  Auteur: </a:t>
            </a:r>
            <a:r>
              <a:rPr lang="nl-NL" err="1">
                <a:solidFill>
                  <a:srgbClr val="3C3C3C"/>
                </a:solidFill>
                <a:latin typeface="Arial"/>
                <a:ea typeface="MS PGothic"/>
                <a:cs typeface="MS PGothic" charset="0"/>
              </a:rPr>
              <a:t>Hadewich</a:t>
            </a:r>
            <a:r>
              <a:rPr lang="nl-NL">
                <a:solidFill>
                  <a:srgbClr val="3C3C3C"/>
                </a:solidFill>
                <a:latin typeface="Arial"/>
                <a:ea typeface="MS PGothic"/>
                <a:cs typeface="MS PGothic" charset="0"/>
              </a:rPr>
              <a:t> </a:t>
            </a:r>
            <a:r>
              <a:rPr lang="nl-NL" err="1">
                <a:solidFill>
                  <a:srgbClr val="3C3C3C"/>
                </a:solidFill>
                <a:latin typeface="Arial"/>
                <a:ea typeface="MS PGothic"/>
                <a:cs typeface="MS PGothic" charset="0"/>
              </a:rPr>
              <a:t>Huitema</a:t>
            </a:r>
            <a:r>
              <a:rPr lang="nl-NL" dirty="0">
                <a:solidFill>
                  <a:srgbClr val="3C3C3C"/>
                </a:solidFill>
                <a:latin typeface="Arial"/>
                <a:ea typeface="MS PGothic"/>
                <a:cs typeface="MS PGothic" charset="0"/>
              </a:rPr>
              <a:t> </a:t>
            </a:r>
          </a:p>
        </p:txBody>
      </p:sp>
    </p:spTree>
    <p:extLst>
      <p:ext uri="{BB962C8B-B14F-4D97-AF65-F5344CB8AC3E}">
        <p14:creationId xmlns:p14="http://schemas.microsoft.com/office/powerpoint/2010/main" val="2167529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7540" y="1528556"/>
            <a:ext cx="4127526" cy="4127526"/>
          </a:xfrm>
          <a:prstGeom prst="rect">
            <a:avLst/>
          </a:prstGeom>
        </p:spPr>
      </p:pic>
      <p:pic>
        <p:nvPicPr>
          <p:cNvPr id="5" name="Afbeelding 4" descr="Afbeelding met kleding, persoon, Menselijk gezicht, overdekt&#10;&#10;Automatisch gegenereerde beschrijving">
            <a:extLst>
              <a:ext uri="{FF2B5EF4-FFF2-40B4-BE49-F238E27FC236}">
                <a16:creationId xmlns:a16="http://schemas.microsoft.com/office/drawing/2014/main" id="{F919A3C6-C58E-C5A1-641D-863715D5D5EE}"/>
              </a:ext>
            </a:extLst>
          </p:cNvPr>
          <p:cNvPicPr>
            <a:picLocks noChangeAspect="1"/>
          </p:cNvPicPr>
          <p:nvPr/>
        </p:nvPicPr>
        <p:blipFill>
          <a:blip r:embed="rId3"/>
          <a:stretch>
            <a:fillRect/>
          </a:stretch>
        </p:blipFill>
        <p:spPr>
          <a:xfrm>
            <a:off x="737058" y="1548824"/>
            <a:ext cx="3095645" cy="4127526"/>
          </a:xfrm>
          <a:prstGeom prst="rect">
            <a:avLst/>
          </a:prstGeom>
        </p:spPr>
      </p:pic>
      <p:sp>
        <p:nvSpPr>
          <p:cNvPr id="7" name="Tijdelijke aanduiding voor inhoud 6">
            <a:extLst>
              <a:ext uri="{FF2B5EF4-FFF2-40B4-BE49-F238E27FC236}">
                <a16:creationId xmlns:a16="http://schemas.microsoft.com/office/drawing/2014/main" id="{6066D56A-B7B9-FA4C-649B-EE9894EAC47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22327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8143" y="1491235"/>
            <a:ext cx="3804429" cy="5072572"/>
          </a:xfrm>
        </p:spPr>
      </p:pic>
      <p:sp>
        <p:nvSpPr>
          <p:cNvPr id="2" name="Rechthoek 1">
            <a:extLst>
              <a:ext uri="{FF2B5EF4-FFF2-40B4-BE49-F238E27FC236}">
                <a16:creationId xmlns:a16="http://schemas.microsoft.com/office/drawing/2014/main" id="{A07E7D23-878E-B9CD-C2E8-A932ACA14D24}"/>
              </a:ext>
            </a:extLst>
          </p:cNvPr>
          <p:cNvSpPr/>
          <p:nvPr/>
        </p:nvSpPr>
        <p:spPr>
          <a:xfrm>
            <a:off x="4826524" y="2347274"/>
            <a:ext cx="2957317" cy="1260000"/>
          </a:xfrm>
          <a:prstGeom prst="rect">
            <a:avLst/>
          </a:prstGeom>
          <a:noFill/>
        </p:spPr>
        <p:txBody>
          <a:bodyPr wrap="square" lIns="91440" tIns="45720" rIns="91440" bIns="45720">
            <a:spAutoFit/>
          </a:bodyPr>
          <a:lstStyle/>
          <a:p>
            <a:pPr algn="ctr"/>
            <a:r>
              <a:rPr lang="nl-NL" sz="5400" b="1" cap="none" spc="0" dirty="0">
                <a:ln w="12700">
                  <a:solidFill>
                    <a:schemeClr val="accent5"/>
                  </a:solidFill>
                  <a:prstDash val="solid"/>
                </a:ln>
                <a:pattFill prst="ltDnDiag">
                  <a:fgClr>
                    <a:schemeClr val="accent5">
                      <a:lumMod val="60000"/>
                      <a:lumOff val="40000"/>
                    </a:schemeClr>
                  </a:fgClr>
                  <a:bgClr>
                    <a:schemeClr val="bg1"/>
                  </a:bgClr>
                </a:pattFill>
                <a:effectLst>
                  <a:glow rad="228600">
                    <a:schemeClr val="accent3">
                      <a:satMod val="175000"/>
                      <a:alpha val="40000"/>
                    </a:schemeClr>
                  </a:glow>
                </a:effectLst>
              </a:rPr>
              <a:t>STAGE </a:t>
            </a:r>
          </a:p>
        </p:txBody>
      </p:sp>
    </p:spTree>
    <p:extLst>
      <p:ext uri="{BB962C8B-B14F-4D97-AF65-F5344CB8AC3E}">
        <p14:creationId xmlns:p14="http://schemas.microsoft.com/office/powerpoint/2010/main" val="2125320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95926" y="1699200"/>
            <a:ext cx="8280074" cy="4525963"/>
          </a:xfrm>
        </p:spPr>
        <p:txBody>
          <a:bodyPr>
            <a:normAutofit/>
          </a:bodyPr>
          <a:lstStyle/>
          <a:p>
            <a:r>
              <a:rPr lang="nl-NL" sz="1600" b="1" dirty="0">
                <a:latin typeface="+mn-lt"/>
              </a:rPr>
              <a:t>Wat doen leerlingen na het Groene Lyceum? </a:t>
            </a:r>
          </a:p>
          <a:p>
            <a:endParaRPr lang="nl-NL" sz="1600" dirty="0">
              <a:latin typeface="+mn-lt"/>
            </a:endParaRPr>
          </a:p>
          <a:p>
            <a:endParaRPr lang="nl-NL" sz="1600" dirty="0">
              <a:latin typeface="+mn-lt"/>
            </a:endParaRPr>
          </a:p>
          <a:p>
            <a:pPr marL="285750" indent="-285750">
              <a:buFont typeface="Arial" panose="020B0604020202020204" pitchFamily="34" charset="0"/>
              <a:buChar char="•"/>
            </a:pPr>
            <a:r>
              <a:rPr lang="nl-NL" dirty="0">
                <a:latin typeface="+mn-lt"/>
              </a:rPr>
              <a:t>hGL kent een brede uitstroom naar allerlei hogescholen en opleidingen. Door het brede uitstroomprofiel kunnen leerlingen gemakkelijk aansluiten bij opleidingen buiten de groene sector.</a:t>
            </a:r>
          </a:p>
          <a:p>
            <a:endParaRPr lang="nl-NL" dirty="0">
              <a:latin typeface="+mn-lt"/>
            </a:endParaRPr>
          </a:p>
          <a:p>
            <a:pPr marL="285750" indent="-285750">
              <a:buFont typeface="Arial" panose="020B0604020202020204" pitchFamily="34" charset="0"/>
              <a:buChar char="•"/>
            </a:pPr>
            <a:r>
              <a:rPr lang="nl-NL" dirty="0">
                <a:latin typeface="+mn-lt"/>
              </a:rPr>
              <a:t>MBO4 </a:t>
            </a:r>
            <a:r>
              <a:rPr lang="nl-NL" dirty="0" err="1">
                <a:latin typeface="+mn-lt"/>
              </a:rPr>
              <a:t>retail</a:t>
            </a:r>
            <a:r>
              <a:rPr lang="nl-NL" dirty="0">
                <a:latin typeface="+mn-lt"/>
              </a:rPr>
              <a:t> manager</a:t>
            </a:r>
          </a:p>
          <a:p>
            <a:endParaRPr lang="nl-NL" dirty="0">
              <a:latin typeface="+mn-lt"/>
            </a:endParaRPr>
          </a:p>
          <a:p>
            <a:r>
              <a:rPr lang="nl-NL" dirty="0">
                <a:latin typeface="+mn-lt"/>
              </a:rPr>
              <a:t>Een greep uit de opleidingen waar leerlingen van het Groene Lyceum naar doorstromen: </a:t>
            </a:r>
          </a:p>
          <a:p>
            <a:endParaRPr lang="nl-NL" dirty="0">
              <a:latin typeface="+mn-lt"/>
            </a:endParaRPr>
          </a:p>
          <a:p>
            <a:r>
              <a:rPr lang="nl-NL" dirty="0">
                <a:latin typeface="+mn-lt"/>
              </a:rPr>
              <a:t>Journalistiek, accountancy, de pabo, communicatie, elektrotechniek, bedrijfskunde,  </a:t>
            </a:r>
            <a:r>
              <a:rPr lang="nl-NL" dirty="0" err="1">
                <a:latin typeface="+mn-lt"/>
              </a:rPr>
              <a:t>agri</a:t>
            </a:r>
            <a:r>
              <a:rPr lang="nl-NL" dirty="0">
                <a:latin typeface="+mn-lt"/>
              </a:rPr>
              <a:t>-business, communicatie en multimedia design, economie </a:t>
            </a:r>
          </a:p>
          <a:p>
            <a:endParaRPr lang="nl-NL" dirty="0">
              <a:latin typeface="+mn-lt"/>
            </a:endParaRPr>
          </a:p>
          <a:p>
            <a:pPr algn="r"/>
            <a:r>
              <a:rPr lang="nl-NL" dirty="0">
                <a:latin typeface="+mn-lt"/>
              </a:rPr>
              <a:t>	En nog veel meer! </a:t>
            </a:r>
          </a:p>
          <a:p>
            <a:endParaRPr lang="nl-NL" dirty="0"/>
          </a:p>
        </p:txBody>
      </p:sp>
    </p:spTree>
    <p:extLst>
      <p:ext uri="{BB962C8B-B14F-4D97-AF65-F5344CB8AC3E}">
        <p14:creationId xmlns:p14="http://schemas.microsoft.com/office/powerpoint/2010/main" val="341444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dirty="0">
              <a:latin typeface="+mn-lt"/>
            </a:endParaRPr>
          </a:p>
          <a:p>
            <a:endParaRPr lang="nl-NL" dirty="0">
              <a:latin typeface="+mn-lt"/>
            </a:endParaRPr>
          </a:p>
          <a:p>
            <a:endParaRPr lang="nl-NL" dirty="0">
              <a:latin typeface="+mn-lt"/>
            </a:endParaRPr>
          </a:p>
          <a:p>
            <a:pPr algn="ctr"/>
            <a:r>
              <a:rPr lang="nl-NL" sz="2400" dirty="0">
                <a:latin typeface="+mn-lt"/>
              </a:rPr>
              <a:t>Aanmelden kan via onze website assen.voterra.nl </a:t>
            </a:r>
          </a:p>
          <a:p>
            <a:pPr algn="ctr"/>
            <a:endParaRPr lang="nl-NL" dirty="0">
              <a:latin typeface="+mn-lt"/>
            </a:endParaRPr>
          </a:p>
          <a:p>
            <a:pPr algn="ctr"/>
            <a:r>
              <a:rPr lang="nl-NL" dirty="0">
                <a:latin typeface="+mn-lt"/>
              </a:rPr>
              <a:t>(</a:t>
            </a:r>
            <a:r>
              <a:rPr lang="nl-NL" i="1" dirty="0">
                <a:latin typeface="+mn-lt"/>
              </a:rPr>
              <a:t>Vragen mailen naar h.huitema@terra.nl) </a:t>
            </a:r>
            <a:endParaRPr lang="nl-NL" dirty="0">
              <a:latin typeface="+mn-lt"/>
            </a:endParaRPr>
          </a:p>
          <a:p>
            <a:endParaRPr lang="nl-NL" dirty="0">
              <a:latin typeface="+mn-lt"/>
            </a:endParaRPr>
          </a:p>
          <a:p>
            <a:pPr marL="285750" indent="-285750">
              <a:buFont typeface="Arial" panose="020B0604020202020204" pitchFamily="34" charset="0"/>
              <a:buChar char="•"/>
            </a:pPr>
            <a:r>
              <a:rPr lang="nl-NL" sz="2000" b="1" i="1" u="sng" dirty="0">
                <a:latin typeface="+mn-lt"/>
              </a:rPr>
              <a:t>30 november- oriëntatieavond met 3 lesjes voor leerlingen</a:t>
            </a:r>
          </a:p>
          <a:p>
            <a:pPr marL="285750" indent="-285750">
              <a:buFont typeface="Arial" panose="020B0604020202020204" pitchFamily="34" charset="0"/>
              <a:buChar char="•"/>
            </a:pPr>
            <a:endParaRPr lang="nl-NL" sz="2000" b="1" i="1" u="sng" dirty="0">
              <a:latin typeface="+mn-lt"/>
            </a:endParaRPr>
          </a:p>
          <a:p>
            <a:pPr marL="285750" indent="-285750">
              <a:buFont typeface="Arial" panose="020B0604020202020204" pitchFamily="34" charset="0"/>
              <a:buChar char="•"/>
            </a:pPr>
            <a:r>
              <a:rPr lang="nl-NL" sz="2000" b="1" i="1" u="sng" dirty="0">
                <a:latin typeface="+mn-lt"/>
              </a:rPr>
              <a:t>24 januari 2024 – Open dag</a:t>
            </a:r>
          </a:p>
          <a:p>
            <a:endParaRPr lang="nl-NL" dirty="0"/>
          </a:p>
        </p:txBody>
      </p:sp>
    </p:spTree>
    <p:extLst>
      <p:ext uri="{BB962C8B-B14F-4D97-AF65-F5344CB8AC3E}">
        <p14:creationId xmlns:p14="http://schemas.microsoft.com/office/powerpoint/2010/main" val="35098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8EA4BB-A32D-3643-934D-4D4C3B221002}"/>
              </a:ext>
            </a:extLst>
          </p:cNvPr>
          <p:cNvSpPr>
            <a:spLocks noGrp="1"/>
          </p:cNvSpPr>
          <p:nvPr>
            <p:ph idx="1"/>
          </p:nvPr>
        </p:nvSpPr>
        <p:spPr/>
        <p:txBody>
          <a:bodyPr/>
          <a:lstStyle/>
          <a:p>
            <a:r>
              <a:rPr lang="nl-NL" sz="2400" b="1" dirty="0">
                <a:latin typeface="+mn-lt"/>
              </a:rPr>
              <a:t>Wat is het Groene Lyceum? </a:t>
            </a:r>
          </a:p>
          <a:p>
            <a:endParaRPr lang="nl-NL" sz="2400" dirty="0">
              <a:latin typeface="+mn-lt"/>
            </a:endParaRPr>
          </a:p>
          <a:p>
            <a:pPr marL="285750" indent="-285750">
              <a:buFont typeface="Arial" panose="020B0604020202020204" pitchFamily="34" charset="0"/>
              <a:buChar char="•"/>
            </a:pPr>
            <a:r>
              <a:rPr lang="nl-NL" sz="2400" dirty="0">
                <a:latin typeface="+mn-lt"/>
              </a:rPr>
              <a:t>Doorlopende leerlijn vmbo – mbo</a:t>
            </a:r>
          </a:p>
          <a:p>
            <a:pPr marL="285750" indent="-285750">
              <a:buFont typeface="Arial" panose="020B0604020202020204" pitchFamily="34" charset="0"/>
              <a:buChar char="•"/>
            </a:pPr>
            <a:endParaRPr lang="nl-NL" sz="2400" dirty="0">
              <a:latin typeface="+mn-lt"/>
            </a:endParaRPr>
          </a:p>
          <a:p>
            <a:pPr marL="285750" indent="-285750">
              <a:buFont typeface="Arial" panose="020B0604020202020204" pitchFamily="34" charset="0"/>
              <a:buChar char="•"/>
            </a:pPr>
            <a:r>
              <a:rPr lang="nl-NL" sz="2400" dirty="0">
                <a:latin typeface="+mn-lt"/>
              </a:rPr>
              <a:t>Les op TL/havo en havo niveau</a:t>
            </a:r>
          </a:p>
          <a:p>
            <a:pPr marL="285750" indent="-285750">
              <a:buFont typeface="Arial" panose="020B0604020202020204" pitchFamily="34" charset="0"/>
              <a:buChar char="•"/>
            </a:pPr>
            <a:endParaRPr lang="nl-NL" sz="2400" dirty="0">
              <a:latin typeface="+mn-lt"/>
            </a:endParaRPr>
          </a:p>
          <a:p>
            <a:pPr marL="285750" indent="-285750">
              <a:buFont typeface="Arial" panose="020B0604020202020204" pitchFamily="34" charset="0"/>
              <a:buChar char="•"/>
            </a:pPr>
            <a:r>
              <a:rPr lang="nl-NL" sz="2400" dirty="0">
                <a:latin typeface="+mn-lt"/>
              </a:rPr>
              <a:t>De andere route naar het hbo</a:t>
            </a:r>
          </a:p>
          <a:p>
            <a:endParaRPr lang="nl-NL" sz="2400" dirty="0">
              <a:latin typeface="+mn-lt"/>
            </a:endParaRPr>
          </a:p>
          <a:p>
            <a:pPr marL="285750" indent="-285750">
              <a:buFont typeface="Arial" panose="020B0604020202020204" pitchFamily="34" charset="0"/>
              <a:buChar char="•"/>
            </a:pPr>
            <a:r>
              <a:rPr lang="nl-NL" sz="2400" dirty="0"/>
              <a:t>6 jaar</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endParaRPr lang="en-US" dirty="0"/>
          </a:p>
        </p:txBody>
      </p:sp>
    </p:spTree>
    <p:extLst>
      <p:ext uri="{BB962C8B-B14F-4D97-AF65-F5344CB8AC3E}">
        <p14:creationId xmlns:p14="http://schemas.microsoft.com/office/powerpoint/2010/main" val="118041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b="1">
                <a:latin typeface="+mn-lt"/>
              </a:rPr>
              <a:t>Voor wie is het Groene Lyceum? </a:t>
            </a:r>
          </a:p>
          <a:p>
            <a:pPr marL="285750" indent="-285750">
              <a:buFont typeface="Arial" panose="020B0604020202020204" pitchFamily="34" charset="0"/>
              <a:buChar char="•"/>
            </a:pPr>
            <a:endParaRPr lang="nl-NL">
              <a:latin typeface="+mn-lt"/>
            </a:endParaRPr>
          </a:p>
          <a:p>
            <a:pPr marL="285750" indent="-285750">
              <a:buFont typeface="Arial" panose="020B0604020202020204" pitchFamily="34" charset="0"/>
              <a:buChar char="•"/>
            </a:pPr>
            <a:r>
              <a:rPr lang="nl-NL">
                <a:latin typeface="+mn-lt"/>
              </a:rPr>
              <a:t>VMBO TL /Havo of havo havo/vwo advies van de basisschool (plaatsingswijzer)</a:t>
            </a:r>
          </a:p>
          <a:p>
            <a:pPr marL="285750" indent="-285750">
              <a:buFont typeface="Arial" panose="020B0604020202020204" pitchFamily="34" charset="0"/>
              <a:buChar char="•"/>
            </a:pPr>
            <a:endParaRPr lang="nl-NL">
              <a:latin typeface="+mn-lt"/>
            </a:endParaRPr>
          </a:p>
          <a:p>
            <a:pPr marL="285750" indent="-285750">
              <a:buFont typeface="Arial" panose="020B0604020202020204" pitchFamily="34" charset="0"/>
              <a:buChar char="•"/>
            </a:pPr>
            <a:r>
              <a:rPr lang="nl-NL">
                <a:latin typeface="+mn-lt"/>
              </a:rPr>
              <a:t>Leerlingvolgsysteem II (of I) voor begrijpend lezen + rekenen en wiskunde</a:t>
            </a:r>
          </a:p>
          <a:p>
            <a:pPr marL="285750" indent="-285750">
              <a:buFont typeface="Arial" panose="020B0604020202020204" pitchFamily="34" charset="0"/>
              <a:buChar char="•"/>
            </a:pPr>
            <a:endParaRPr lang="nl-NL">
              <a:latin typeface="+mn-lt"/>
            </a:endParaRPr>
          </a:p>
          <a:p>
            <a:r>
              <a:rPr lang="nl-NL">
                <a:latin typeface="+mn-lt"/>
              </a:rPr>
              <a:t> </a:t>
            </a:r>
            <a:r>
              <a:rPr lang="nl-NL" b="1">
                <a:latin typeface="+mn-lt"/>
              </a:rPr>
              <a:t>Leerling kenmerken: </a:t>
            </a:r>
          </a:p>
          <a:p>
            <a:pPr marL="285750" indent="-285750">
              <a:buFont typeface="Arial" panose="020B0604020202020204" pitchFamily="34" charset="0"/>
              <a:buChar char="•"/>
            </a:pPr>
            <a:r>
              <a:rPr lang="nl-NL">
                <a:latin typeface="+mn-lt"/>
              </a:rPr>
              <a:t>Praktisch						</a:t>
            </a:r>
          </a:p>
          <a:p>
            <a:pPr marL="285750" indent="-285750">
              <a:buFont typeface="Arial" panose="020B0604020202020204" pitchFamily="34" charset="0"/>
              <a:buChar char="•"/>
            </a:pPr>
            <a:r>
              <a:rPr lang="nl-NL">
                <a:latin typeface="+mn-lt"/>
              </a:rPr>
              <a:t>Creatief</a:t>
            </a:r>
          </a:p>
          <a:p>
            <a:pPr marL="285750" indent="-285750">
              <a:buFont typeface="Arial" panose="020B0604020202020204" pitchFamily="34" charset="0"/>
              <a:buChar char="•"/>
            </a:pPr>
            <a:r>
              <a:rPr lang="nl-NL">
                <a:latin typeface="+mn-lt"/>
              </a:rPr>
              <a:t>Ondernemend</a:t>
            </a:r>
          </a:p>
          <a:p>
            <a:pPr marL="285750" indent="-285750">
              <a:buFont typeface="Arial" panose="020B0604020202020204" pitchFamily="34" charset="0"/>
              <a:buChar char="•"/>
            </a:pPr>
            <a:r>
              <a:rPr lang="nl-NL">
                <a:latin typeface="+mn-lt"/>
              </a:rPr>
              <a:t>Doorzetter</a:t>
            </a:r>
          </a:p>
          <a:p>
            <a:pPr marL="285750" indent="-285750">
              <a:buFont typeface="Arial" panose="020B0604020202020204" pitchFamily="34" charset="0"/>
              <a:buChar char="•"/>
            </a:pPr>
            <a:r>
              <a:rPr lang="nl-NL">
                <a:latin typeface="+mn-lt"/>
              </a:rPr>
              <a:t>Sociaal </a:t>
            </a:r>
          </a:p>
          <a:p>
            <a:pPr marL="285750" indent="-285750">
              <a:buFont typeface="Arial" panose="020B0604020202020204" pitchFamily="34" charset="0"/>
              <a:buChar char="•"/>
            </a:pPr>
            <a:r>
              <a:rPr lang="nl-NL">
                <a:latin typeface="+mn-lt"/>
              </a:rPr>
              <a:t>Probleemoplossend</a:t>
            </a:r>
            <a:endParaRPr lang="nl-NL" dirty="0">
              <a:latin typeface="+mn-lt"/>
            </a:endParaRPr>
          </a:p>
        </p:txBody>
      </p:sp>
      <p:pic>
        <p:nvPicPr>
          <p:cNvPr id="5" name="Afbeelding 4" descr="Afbeelding met buitenshuis, wolk, hemel, val&#10;&#10;Automatisch gegenereerde beschrijving">
            <a:extLst>
              <a:ext uri="{FF2B5EF4-FFF2-40B4-BE49-F238E27FC236}">
                <a16:creationId xmlns:a16="http://schemas.microsoft.com/office/drawing/2014/main" id="{4FF35309-66EE-8FD5-9A70-A5473AB4FABF}"/>
              </a:ext>
            </a:extLst>
          </p:cNvPr>
          <p:cNvPicPr>
            <a:picLocks noChangeAspect="1"/>
          </p:cNvPicPr>
          <p:nvPr/>
        </p:nvPicPr>
        <p:blipFill>
          <a:blip r:embed="rId3"/>
          <a:stretch>
            <a:fillRect/>
          </a:stretch>
        </p:blipFill>
        <p:spPr>
          <a:xfrm>
            <a:off x="4503065" y="3429000"/>
            <a:ext cx="1820552" cy="2427402"/>
          </a:xfrm>
          <a:prstGeom prst="rect">
            <a:avLst/>
          </a:prstGeom>
        </p:spPr>
      </p:pic>
    </p:spTree>
    <p:extLst>
      <p:ext uri="{BB962C8B-B14F-4D97-AF65-F5344CB8AC3E}">
        <p14:creationId xmlns:p14="http://schemas.microsoft.com/office/powerpoint/2010/main" val="69989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0643" y="1524017"/>
            <a:ext cx="6794418" cy="4208482"/>
          </a:xfrm>
        </p:spPr>
      </p:pic>
    </p:spTree>
    <p:extLst>
      <p:ext uri="{BB962C8B-B14F-4D97-AF65-F5344CB8AC3E}">
        <p14:creationId xmlns:p14="http://schemas.microsoft.com/office/powerpoint/2010/main" val="277514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latin typeface="+mn-lt"/>
              </a:rPr>
              <a:t>Van VO….						Naar MBO!</a:t>
            </a:r>
          </a:p>
          <a:p>
            <a:endParaRPr lang="nl-NL" dirty="0"/>
          </a:p>
          <a:p>
            <a:r>
              <a:rPr lang="nl-NL" dirty="0"/>
              <a:t>							</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31" y="2494709"/>
            <a:ext cx="3159470" cy="2369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309" y="2494709"/>
            <a:ext cx="3569275" cy="2369602"/>
          </a:xfrm>
          <a:prstGeom prst="rect">
            <a:avLst/>
          </a:prstGeom>
        </p:spPr>
      </p:pic>
      <p:cxnSp>
        <p:nvCxnSpPr>
          <p:cNvPr id="6" name="Rechte verbindingslijn met pijl 5"/>
          <p:cNvCxnSpPr/>
          <p:nvPr/>
        </p:nvCxnSpPr>
        <p:spPr>
          <a:xfrm>
            <a:off x="3974123" y="3921369"/>
            <a:ext cx="483577"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04002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780754" y="1583704"/>
            <a:ext cx="7582491" cy="4688594"/>
          </a:xfrm>
        </p:spPr>
        <p:txBody>
          <a:bodyPr>
            <a:normAutofit/>
          </a:bodyPr>
          <a:lstStyle/>
          <a:p>
            <a:r>
              <a:rPr lang="nl-NL" sz="2000" b="1" dirty="0">
                <a:latin typeface="+mn-lt"/>
              </a:rPr>
              <a:t>Welke vakken volg je op het Groene Lyceum?</a:t>
            </a:r>
          </a:p>
          <a:p>
            <a:endParaRPr lang="nl-NL" sz="2000" b="1" dirty="0">
              <a:latin typeface="+mn-lt"/>
            </a:endParaRPr>
          </a:p>
          <a:p>
            <a:pPr marL="285750" indent="-285750">
              <a:buFont typeface="Arial" panose="020B0604020202020204" pitchFamily="34" charset="0"/>
              <a:buChar char="•"/>
            </a:pPr>
            <a:r>
              <a:rPr lang="nl-NL" sz="2000" dirty="0">
                <a:latin typeface="+mn-lt"/>
              </a:rPr>
              <a:t>AVO vakken: </a:t>
            </a:r>
            <a:r>
              <a:rPr lang="nl-NL" sz="2000" dirty="0">
                <a:solidFill>
                  <a:schemeClr val="tx2"/>
                </a:solidFill>
                <a:latin typeface="+mn-lt"/>
              </a:rPr>
              <a:t>Nederlands</a:t>
            </a:r>
            <a:r>
              <a:rPr lang="nl-NL" sz="2000" dirty="0">
                <a:latin typeface="+mn-lt"/>
              </a:rPr>
              <a:t>, </a:t>
            </a:r>
            <a:r>
              <a:rPr lang="nl-NL" sz="2000" dirty="0">
                <a:solidFill>
                  <a:schemeClr val="tx2"/>
                </a:solidFill>
                <a:latin typeface="+mn-lt"/>
              </a:rPr>
              <a:t>Engels</a:t>
            </a:r>
            <a:r>
              <a:rPr lang="nl-NL" sz="2000" dirty="0">
                <a:latin typeface="+mn-lt"/>
              </a:rPr>
              <a:t>, </a:t>
            </a:r>
            <a:r>
              <a:rPr lang="nl-NL" sz="2000" dirty="0">
                <a:solidFill>
                  <a:schemeClr val="accent3">
                    <a:lumMod val="75000"/>
                  </a:schemeClr>
                </a:solidFill>
                <a:latin typeface="+mn-lt"/>
              </a:rPr>
              <a:t>Wiskunde</a:t>
            </a:r>
            <a:r>
              <a:rPr lang="nl-NL" sz="2000" dirty="0">
                <a:latin typeface="+mn-lt"/>
              </a:rPr>
              <a:t>, Kunstvakken, LO, </a:t>
            </a:r>
            <a:r>
              <a:rPr lang="nl-NL" sz="2000" dirty="0">
                <a:solidFill>
                  <a:schemeClr val="accent3">
                    <a:lumMod val="75000"/>
                  </a:schemeClr>
                </a:solidFill>
                <a:latin typeface="+mn-lt"/>
              </a:rPr>
              <a:t>Biologie</a:t>
            </a:r>
            <a:r>
              <a:rPr lang="nl-NL" sz="2000" dirty="0">
                <a:latin typeface="+mn-lt"/>
              </a:rPr>
              <a:t>, Natuurkunde, Scheikunde</a:t>
            </a:r>
            <a:r>
              <a:rPr lang="nl-NL" sz="2000" b="1" dirty="0">
                <a:latin typeface="+mn-lt"/>
              </a:rPr>
              <a:t>, </a:t>
            </a:r>
            <a:r>
              <a:rPr lang="nl-NL" sz="2000" dirty="0">
                <a:solidFill>
                  <a:schemeClr val="accent3">
                    <a:lumMod val="75000"/>
                  </a:schemeClr>
                </a:solidFill>
                <a:latin typeface="+mn-lt"/>
              </a:rPr>
              <a:t>Economie</a:t>
            </a:r>
            <a:r>
              <a:rPr lang="nl-NL" sz="2000" dirty="0">
                <a:latin typeface="+mn-lt"/>
              </a:rPr>
              <a:t>, </a:t>
            </a:r>
            <a:r>
              <a:rPr lang="nl-NL" sz="2000" dirty="0">
                <a:solidFill>
                  <a:schemeClr val="accent3">
                    <a:lumMod val="75000"/>
                  </a:schemeClr>
                </a:solidFill>
                <a:latin typeface="+mn-lt"/>
              </a:rPr>
              <a:t>Duits</a:t>
            </a:r>
          </a:p>
          <a:p>
            <a:pPr marL="285750" indent="-285750">
              <a:buFont typeface="Arial" panose="020B0604020202020204" pitchFamily="34" charset="0"/>
              <a:buChar char="•"/>
            </a:pPr>
            <a:endParaRPr lang="nl-NL" sz="2000" b="1" dirty="0">
              <a:latin typeface="+mn-lt"/>
            </a:endParaRPr>
          </a:p>
          <a:p>
            <a:pPr marL="285750" indent="-285750">
              <a:buFont typeface="Arial" panose="020B0604020202020204" pitchFamily="34" charset="0"/>
              <a:buChar char="•"/>
            </a:pPr>
            <a:r>
              <a:rPr lang="nl-NL" sz="2000" dirty="0">
                <a:latin typeface="+mn-lt"/>
              </a:rPr>
              <a:t>Profiel groen: Verplichte groene modules &amp; groene keuzevakken zoals bloemwerk, het houden van dieren en voeding, sport, verzorging en koken. </a:t>
            </a:r>
          </a:p>
          <a:p>
            <a:pPr marL="285750" indent="-285750">
              <a:buFont typeface="Arial" panose="020B0604020202020204" pitchFamily="34" charset="0"/>
              <a:buChar char="•"/>
            </a:pPr>
            <a:endParaRPr lang="nl-NL" sz="2000" dirty="0">
              <a:latin typeface="+mn-lt"/>
            </a:endParaRPr>
          </a:p>
          <a:p>
            <a:pPr marL="285750" indent="-285750">
              <a:buFont typeface="Arial" panose="020B0604020202020204" pitchFamily="34" charset="0"/>
              <a:buChar char="•"/>
            </a:pPr>
            <a:r>
              <a:rPr lang="nl-NL" sz="2000" dirty="0">
                <a:latin typeface="+mn-lt"/>
              </a:rPr>
              <a:t>Beroepsgerichte vakken (vanaf jaar 4): bedrijfseconomie, verkopen, management.</a:t>
            </a:r>
          </a:p>
          <a:p>
            <a:pPr marL="285750" indent="-285750">
              <a:buFont typeface="Arial" panose="020B0604020202020204" pitchFamily="34" charset="0"/>
              <a:buChar char="•"/>
            </a:pPr>
            <a:endParaRPr lang="nl-NL" sz="2000" dirty="0">
              <a:latin typeface="+mn-lt"/>
            </a:endParaRPr>
          </a:p>
          <a:p>
            <a:pPr marL="285750" indent="-285750">
              <a:buFont typeface="Arial" panose="020B0604020202020204" pitchFamily="34" charset="0"/>
              <a:buChar char="•"/>
            </a:pPr>
            <a:r>
              <a:rPr lang="nl-NL" sz="2000" dirty="0">
                <a:latin typeface="+mn-lt"/>
              </a:rPr>
              <a:t>Stage + projecten + competenties (Geen Frans!)</a:t>
            </a:r>
          </a:p>
          <a:p>
            <a:pPr marL="285750" indent="-285750">
              <a:buFont typeface="Arial" panose="020B0604020202020204" pitchFamily="34" charset="0"/>
              <a:buChar char="•"/>
            </a:pPr>
            <a:endParaRPr lang="nl-NL" sz="2000" dirty="0">
              <a:latin typeface="+mn-lt"/>
            </a:endParaRPr>
          </a:p>
          <a:p>
            <a:endParaRPr lang="nl-NL" sz="2000" dirty="0">
              <a:latin typeface="+mn-lt"/>
            </a:endParaRPr>
          </a:p>
        </p:txBody>
      </p:sp>
    </p:spTree>
    <p:extLst>
      <p:ext uri="{BB962C8B-B14F-4D97-AF65-F5344CB8AC3E}">
        <p14:creationId xmlns:p14="http://schemas.microsoft.com/office/powerpoint/2010/main" val="243911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8282F7F-8F13-53C1-9AF1-F6ECB5F339FA}"/>
              </a:ext>
            </a:extLst>
          </p:cNvPr>
          <p:cNvSpPr>
            <a:spLocks noGrp="1"/>
          </p:cNvSpPr>
          <p:nvPr>
            <p:ph idx="1"/>
          </p:nvPr>
        </p:nvSpPr>
        <p:spPr>
          <a:xfrm>
            <a:off x="914401" y="1812323"/>
            <a:ext cx="2809187" cy="2288338"/>
          </a:xfrm>
        </p:spPr>
        <p:txBody>
          <a:bodyPr>
            <a:normAutofit lnSpcReduction="10000"/>
          </a:bodyPr>
          <a:lstStyle/>
          <a:p>
            <a:r>
              <a:rPr lang="nl-NL" sz="3200" dirty="0"/>
              <a:t>Sportklas</a:t>
            </a:r>
          </a:p>
          <a:p>
            <a:endParaRPr lang="nl-NL" sz="3200" dirty="0"/>
          </a:p>
          <a:p>
            <a:r>
              <a:rPr lang="nl-NL" sz="3200" dirty="0"/>
              <a:t>Cultuurklas</a:t>
            </a:r>
          </a:p>
          <a:p>
            <a:endParaRPr lang="nl-NL" sz="3200" dirty="0"/>
          </a:p>
          <a:p>
            <a:r>
              <a:rPr lang="nl-NL" sz="3200" dirty="0"/>
              <a:t>Talentenstroom</a:t>
            </a:r>
          </a:p>
        </p:txBody>
      </p:sp>
      <p:pic>
        <p:nvPicPr>
          <p:cNvPr id="5" name="Afbeelding 4" descr="Afbeelding met buitenshuis, boom, gras, persoon&#10;&#10;Automatisch gegenereerde beschrijving">
            <a:extLst>
              <a:ext uri="{FF2B5EF4-FFF2-40B4-BE49-F238E27FC236}">
                <a16:creationId xmlns:a16="http://schemas.microsoft.com/office/drawing/2014/main" id="{75BB261B-8AED-FD2A-BE8A-1BC166144CF2}"/>
              </a:ext>
            </a:extLst>
          </p:cNvPr>
          <p:cNvPicPr>
            <a:picLocks noChangeAspect="1"/>
          </p:cNvPicPr>
          <p:nvPr/>
        </p:nvPicPr>
        <p:blipFill>
          <a:blip r:embed="rId2"/>
          <a:stretch>
            <a:fillRect/>
          </a:stretch>
        </p:blipFill>
        <p:spPr>
          <a:xfrm>
            <a:off x="3896378" y="2064470"/>
            <a:ext cx="5119418" cy="3404946"/>
          </a:xfrm>
          <a:prstGeom prst="rect">
            <a:avLst/>
          </a:prstGeom>
        </p:spPr>
      </p:pic>
    </p:spTree>
    <p:extLst>
      <p:ext uri="{BB962C8B-B14F-4D97-AF65-F5344CB8AC3E}">
        <p14:creationId xmlns:p14="http://schemas.microsoft.com/office/powerpoint/2010/main" val="3811784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Afbeelding met kleding, persoon, schoeisel, scène">
            <a:extLst>
              <a:ext uri="{FF2B5EF4-FFF2-40B4-BE49-F238E27FC236}">
                <a16:creationId xmlns:a16="http://schemas.microsoft.com/office/drawing/2014/main" id="{749CD84E-C6FA-BE9E-D4F6-8B93E8D59D7E}"/>
              </a:ext>
            </a:extLst>
          </p:cNvPr>
          <p:cNvPicPr>
            <a:picLocks noGrp="1" noChangeAspect="1"/>
          </p:cNvPicPr>
          <p:nvPr>
            <p:ph sz="half" idx="1"/>
          </p:nvPr>
        </p:nvPicPr>
        <p:blipFill rotWithShape="1">
          <a:blip r:embed="rId2"/>
          <a:srcRect/>
          <a:stretch/>
        </p:blipFill>
        <p:spPr>
          <a:xfrm>
            <a:off x="20" y="10"/>
            <a:ext cx="9143980" cy="6857990"/>
          </a:xfrm>
          <a:noFill/>
        </p:spPr>
      </p:pic>
    </p:spTree>
    <p:extLst>
      <p:ext uri="{BB962C8B-B14F-4D97-AF65-F5344CB8AC3E}">
        <p14:creationId xmlns:p14="http://schemas.microsoft.com/office/powerpoint/2010/main" val="1310244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399" y="1585504"/>
            <a:ext cx="3172834" cy="4230446"/>
          </a:xfrm>
        </p:spPr>
      </p:pic>
      <p:pic>
        <p:nvPicPr>
          <p:cNvPr id="4" name="Afbeelding 3" descr="Afbeelding met overdekt, plafond, muur, vloer">
            <a:extLst>
              <a:ext uri="{FF2B5EF4-FFF2-40B4-BE49-F238E27FC236}">
                <a16:creationId xmlns:a16="http://schemas.microsoft.com/office/drawing/2014/main" id="{7E5E1D20-58E5-6080-B4D8-64BED5DB81B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62499873"/>
      </p:ext>
    </p:extLst>
  </p:cSld>
  <p:clrMapOvr>
    <a:masterClrMapping/>
  </p:clrMapOvr>
</p:sld>
</file>

<file path=ppt/theme/theme1.xml><?xml version="1.0" encoding="utf-8"?>
<a:theme xmlns:a="http://schemas.openxmlformats.org/drawingml/2006/main" name="TER0130 vmbo-hgl-combi-Ass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6307F493112A4E8785C146590B7163" ma:contentTypeVersion="14" ma:contentTypeDescription="Een nieuw document maken." ma:contentTypeScope="" ma:versionID="55f36964a4e0ccccbf9b252f89653bfb">
  <xsd:schema xmlns:xsd="http://www.w3.org/2001/XMLSchema" xmlns:xs="http://www.w3.org/2001/XMLSchema" xmlns:p="http://schemas.microsoft.com/office/2006/metadata/properties" xmlns:ns2="45433c79-cbb0-4d24-9a8f-812a1cee266d" xmlns:ns3="4e9e22fd-673f-4f46-8b60-4ae551d6b8ae" targetNamespace="http://schemas.microsoft.com/office/2006/metadata/properties" ma:root="true" ma:fieldsID="60f7c8f532255e0a90fc9b2b7f99cdce" ns2:_="" ns3:_="">
    <xsd:import namespace="45433c79-cbb0-4d24-9a8f-812a1cee266d"/>
    <xsd:import namespace="4e9e22fd-673f-4f46-8b60-4ae551d6b8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33c79-cbb0-4d24-9a8f-812a1cee26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9e22fd-673f-4f46-8b60-4ae551d6b8ae"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EA35BA-780A-47C8-B36D-E4BE4327B0A2}">
  <ds:schemaRefs>
    <ds:schemaRef ds:uri="http://schemas.microsoft.com/sharepoint/v3/contenttype/forms"/>
  </ds:schemaRefs>
</ds:datastoreItem>
</file>

<file path=customXml/itemProps2.xml><?xml version="1.0" encoding="utf-8"?>
<ds:datastoreItem xmlns:ds="http://schemas.openxmlformats.org/officeDocument/2006/customXml" ds:itemID="{2CF5930A-C010-4C34-B988-CBAA0846D0FC}">
  <ds:schemaRefs>
    <ds:schemaRef ds:uri="45433c79-cbb0-4d24-9a8f-812a1cee266d"/>
    <ds:schemaRef ds:uri="4e9e22fd-673f-4f46-8b60-4ae551d6b8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2E448ED-AA79-41DE-B7E5-CA1E089B424F}">
  <ds:schemaRefs>
    <ds:schemaRef ds:uri="http://www.w3.org/XML/1998/namespace"/>
    <ds:schemaRef ds:uri="http://schemas.openxmlformats.org/package/2006/metadata/core-properties"/>
    <ds:schemaRef ds:uri="http://purl.org/dc/elements/1.1/"/>
    <ds:schemaRef ds:uri="http://purl.org/dc/terms/"/>
    <ds:schemaRef ds:uri="http://schemas.microsoft.com/office/2006/documentManagement/types"/>
    <ds:schemaRef ds:uri="45433c79-cbb0-4d24-9a8f-812a1cee266d"/>
    <ds:schemaRef ds:uri="http://schemas.microsoft.com/office/infopath/2007/PartnerControls"/>
    <ds:schemaRef ds:uri="4e9e22fd-673f-4f46-8b60-4ae551d6b8a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TER0130 vmbo-hgl-combi-Assen</Template>
  <TotalTime>2033</TotalTime>
  <Words>657</Words>
  <Application>Microsoft Office PowerPoint</Application>
  <PresentationFormat>Diavoorstelling (4:3)</PresentationFormat>
  <Paragraphs>79</Paragraphs>
  <Slides>13</Slides>
  <Notes>6</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Arial</vt:lpstr>
      <vt:lpstr>Calibri</vt:lpstr>
      <vt:lpstr>TER0130 vmbo-hgl-combi-Assen</vt:lpstr>
      <vt:lpstr>Het Groene Lyceum: de andere route naar het HBO!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Onderwijsgroep Noord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Jolanda Bolt;L.M. Magereij</dc:creator>
  <cp:lastModifiedBy>Hadewich Huitema</cp:lastModifiedBy>
  <cp:revision>53</cp:revision>
  <dcterms:created xsi:type="dcterms:W3CDTF">2014-12-19T10:56:16Z</dcterms:created>
  <dcterms:modified xsi:type="dcterms:W3CDTF">2023-11-02T18:26:48Z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0x0101009B6307F493112A4E8785C146590B7163</vt:lpwstr>
  </property>
  <property fmtid="{D5CDD505-2E9C-101B-9397-08002B2CF9AE}" pid="3" name="InformatieCategorie">
    <vt:lpwstr/>
  </property>
  <property fmtid="{D5CDD505-2E9C-101B-9397-08002B2CF9AE}" pid="4" name="Instelling">
    <vt:lpwstr>4;#Ondersteunende Diensten|48dc6160-3051-4790-945d-6b8b69b5a294</vt:lpwstr>
  </property>
  <property fmtid="{D5CDD505-2E9C-101B-9397-08002B2CF9AE}" pid="5" name="Groepering">
    <vt:lpwstr/>
  </property>
</Properties>
</file>